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94C9EB-2DF9-4133-94F9-D43DEC06454E}" type="datetimeFigureOut">
              <a:rPr lang="en-US" smtClean="0"/>
              <a:pPr/>
              <a:t>02-May-18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BAD5A8-C8C9-4536-9A99-F6C0D5035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ffod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43000"/>
            <a:ext cx="7010400" cy="4800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29000" y="3048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u="sng" dirty="0" err="1" smtClean="0">
                <a:solidFill>
                  <a:srgbClr val="002060"/>
                </a:solidFill>
              </a:rPr>
              <a:t>স্বাগতম</a:t>
            </a:r>
            <a:endParaRPr lang="en-US" sz="4400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4267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ফুটবল</a:t>
            </a:r>
            <a:r>
              <a:rPr lang="en-US" b="1" dirty="0" smtClean="0"/>
              <a:t> </a:t>
            </a:r>
            <a:r>
              <a:rPr lang="en-US" b="1" dirty="0" err="1" smtClean="0"/>
              <a:t>খেলার</a:t>
            </a:r>
            <a:r>
              <a:rPr lang="en-US" b="1" dirty="0" smtClean="0"/>
              <a:t> </a:t>
            </a:r>
            <a:r>
              <a:rPr lang="en-US" b="1" dirty="0" err="1" smtClean="0"/>
              <a:t>উৎপত্তি</a:t>
            </a:r>
            <a:r>
              <a:rPr lang="en-US" b="1" dirty="0" smtClean="0"/>
              <a:t> 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err="1" smtClean="0"/>
              <a:t>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257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FIFA-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err="1" smtClean="0"/>
              <a:t>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5943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ফুটবল</a:t>
            </a:r>
            <a:r>
              <a:rPr lang="en-US" b="1" dirty="0" smtClean="0"/>
              <a:t> </a:t>
            </a:r>
            <a:r>
              <a:rPr lang="en-US" b="1" dirty="0" err="1" smtClean="0"/>
              <a:t>খেলার</a:t>
            </a:r>
            <a:r>
              <a:rPr lang="en-US" b="1" dirty="0" smtClean="0"/>
              <a:t>  </a:t>
            </a:r>
            <a:r>
              <a:rPr lang="en-US" b="1" dirty="0" err="1" smtClean="0"/>
              <a:t>বিভিন্ন</a:t>
            </a:r>
            <a:r>
              <a:rPr lang="en-US" b="1" dirty="0" smtClean="0"/>
              <a:t> </a:t>
            </a:r>
            <a:r>
              <a:rPr lang="en-US" b="1" dirty="0" err="1" smtClean="0"/>
              <a:t>আইন</a:t>
            </a:r>
            <a:r>
              <a:rPr lang="en-US" b="1" dirty="0" smtClean="0"/>
              <a:t> -</a:t>
            </a:r>
            <a:r>
              <a:rPr lang="en-US" b="1" dirty="0" err="1" smtClean="0"/>
              <a:t>কানুন</a:t>
            </a:r>
            <a:r>
              <a:rPr lang="en-US" b="1" dirty="0" smtClean="0"/>
              <a:t>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err="1" smtClean="0"/>
              <a:t>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পারবে</a:t>
            </a:r>
            <a:r>
              <a:rPr lang="en-US" b="1" dirty="0" smtClean="0"/>
              <a:t> ।</a:t>
            </a:r>
            <a:endParaRPr lang="en-US" b="1" dirty="0"/>
          </a:p>
        </p:txBody>
      </p:sp>
      <p:sp>
        <p:nvSpPr>
          <p:cNvPr id="8" name="Right Triangle 7"/>
          <p:cNvSpPr/>
          <p:nvPr/>
        </p:nvSpPr>
        <p:spPr>
          <a:xfrm>
            <a:off x="2590800" y="152400"/>
            <a:ext cx="5105400" cy="1371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err="1" smtClean="0">
                <a:solidFill>
                  <a:srgbClr val="FFFF00"/>
                </a:solidFill>
              </a:rPr>
              <a:t>শিক্ষন</a:t>
            </a:r>
            <a:r>
              <a:rPr lang="en-US" sz="3600" b="1" u="sng" dirty="0" smtClean="0">
                <a:solidFill>
                  <a:srgbClr val="FFFF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FF00"/>
                </a:solidFill>
              </a:rPr>
              <a:t>ফলঃ</a:t>
            </a:r>
            <a:endParaRPr lang="en-US" sz="3600" b="1" u="sng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371600" y="1828800"/>
            <a:ext cx="7543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এই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পাঠ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শেষে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শিক্ষার্থীরা</a:t>
            </a:r>
            <a:r>
              <a:rPr lang="en-US" sz="3200" b="1" dirty="0" smtClean="0">
                <a:solidFill>
                  <a:srgbClr val="FFFF00"/>
                </a:solidFill>
              </a:rPr>
              <a:t> ……….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Double Bracket 9"/>
          <p:cNvSpPr/>
          <p:nvPr/>
        </p:nvSpPr>
        <p:spPr>
          <a:xfrm>
            <a:off x="1371600" y="3581400"/>
            <a:ext cx="6934200" cy="3048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equential Access Storage 5"/>
          <p:cNvSpPr/>
          <p:nvPr/>
        </p:nvSpPr>
        <p:spPr>
          <a:xfrm>
            <a:off x="1752600" y="152400"/>
            <a:ext cx="5943600" cy="1981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u="sng" dirty="0" err="1" smtClean="0">
                <a:solidFill>
                  <a:srgbClr val="FFFF00"/>
                </a:solidFill>
              </a:rPr>
              <a:t>পাঠ</a:t>
            </a:r>
            <a:r>
              <a:rPr lang="en-US" sz="4800" b="1" u="sng" dirty="0" smtClean="0">
                <a:solidFill>
                  <a:srgbClr val="FFFF00"/>
                </a:solidFill>
              </a:rPr>
              <a:t> </a:t>
            </a:r>
            <a:r>
              <a:rPr lang="en-US" sz="4800" b="1" u="sng" dirty="0" err="1" smtClean="0">
                <a:solidFill>
                  <a:srgbClr val="FFFF00"/>
                </a:solidFill>
              </a:rPr>
              <a:t>উপস্থাপনঃ</a:t>
            </a:r>
            <a:endParaRPr lang="en-US" sz="4800" b="1" u="sng" dirty="0">
              <a:solidFill>
                <a:srgbClr val="FFFF00"/>
              </a:solidFill>
            </a:endParaRPr>
          </a:p>
        </p:txBody>
      </p:sp>
      <p:sp>
        <p:nvSpPr>
          <p:cNvPr id="7" name="Flowchart: Manual Input 6"/>
          <p:cNvSpPr/>
          <p:nvPr/>
        </p:nvSpPr>
        <p:spPr>
          <a:xfrm>
            <a:off x="1371600" y="4724400"/>
            <a:ext cx="7010400" cy="1981200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FF00"/>
                </a:solidFill>
              </a:rPr>
              <a:t>ফুটবল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বর্তমানে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বিশ্বে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সর্বজনীন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</a:t>
            </a:r>
            <a:r>
              <a:rPr lang="en-US" b="1" dirty="0" smtClean="0">
                <a:solidFill>
                  <a:srgbClr val="FFFF00"/>
                </a:solidFill>
              </a:rPr>
              <a:t> । এ </a:t>
            </a:r>
            <a:r>
              <a:rPr lang="en-US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আইন</a:t>
            </a:r>
            <a:r>
              <a:rPr lang="en-US" b="1" dirty="0" smtClean="0">
                <a:solidFill>
                  <a:srgbClr val="FFFF00"/>
                </a:solidFill>
              </a:rPr>
              <a:t>- </a:t>
            </a:r>
            <a:r>
              <a:rPr lang="en-US" b="1" dirty="0" err="1" smtClean="0">
                <a:solidFill>
                  <a:srgbClr val="FFFF00"/>
                </a:solidFill>
              </a:rPr>
              <a:t>কানুন</a:t>
            </a:r>
            <a:r>
              <a:rPr lang="en-US" b="1" dirty="0" smtClean="0">
                <a:solidFill>
                  <a:srgbClr val="FFFF00"/>
                </a:solidFill>
              </a:rPr>
              <a:t> ১৭ </a:t>
            </a:r>
            <a:r>
              <a:rPr lang="en-US" b="1" dirty="0" err="1" smtClean="0">
                <a:solidFill>
                  <a:srgbClr val="FFFF00"/>
                </a:solidFill>
              </a:rPr>
              <a:t>টি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r>
              <a:rPr lang="en-US" b="1" dirty="0" err="1" smtClean="0">
                <a:solidFill>
                  <a:srgbClr val="FFFF00"/>
                </a:solidFill>
              </a:rPr>
              <a:t>নিম্নে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বিশেষ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বিশেষ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আইন</a:t>
            </a:r>
            <a:r>
              <a:rPr lang="en-US" b="1" dirty="0" smtClean="0">
                <a:solidFill>
                  <a:srgbClr val="FFFF00"/>
                </a:solidFill>
              </a:rPr>
              <a:t>- </a:t>
            </a:r>
            <a:r>
              <a:rPr lang="en-US" b="1" dirty="0" err="1" smtClean="0">
                <a:solidFill>
                  <a:srgbClr val="FFFF00"/>
                </a:solidFill>
              </a:rPr>
              <a:t>কানুন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বর্ণনা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করা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হলো</a:t>
            </a:r>
            <a:r>
              <a:rPr lang="en-US" b="1" dirty="0" smtClean="0">
                <a:solidFill>
                  <a:srgbClr val="FFFF00"/>
                </a:solidFill>
              </a:rPr>
              <a:t>---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219200" y="2514600"/>
            <a:ext cx="7696200" cy="1752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FFFF00"/>
                </a:solidFill>
              </a:rPr>
              <a:t>ফুটবল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অতি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প্রাচীন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r>
              <a:rPr lang="en-US" b="1" dirty="0" err="1" smtClean="0">
                <a:solidFill>
                  <a:srgbClr val="FFFF00"/>
                </a:solidFill>
              </a:rPr>
              <a:t>কালের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বিবর্তনে</a:t>
            </a:r>
            <a:r>
              <a:rPr lang="en-US" b="1" dirty="0" smtClean="0">
                <a:solidFill>
                  <a:srgbClr val="FFFF00"/>
                </a:solidFill>
              </a:rPr>
              <a:t> এ </a:t>
            </a:r>
            <a:r>
              <a:rPr lang="en-US" b="1" dirty="0" err="1" smtClean="0">
                <a:solidFill>
                  <a:srgbClr val="FFFF00"/>
                </a:solidFill>
              </a:rPr>
              <a:t>খেলা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বর্তমানে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আধুনিক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খেলায়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err="1" smtClean="0">
                <a:solidFill>
                  <a:srgbClr val="FFFF00"/>
                </a:solidFill>
              </a:rPr>
              <a:t>পরিণত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হয়েছে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r>
              <a:rPr lang="en-US" b="1" dirty="0" err="1" smtClean="0">
                <a:solidFill>
                  <a:srgbClr val="FFFF00"/>
                </a:solidFill>
              </a:rPr>
              <a:t>আধুনিক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ফুটবল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উৎপত্তি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ইংল্যান্ডে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r>
              <a:rPr lang="en-US" b="1" dirty="0" err="1" smtClean="0">
                <a:solidFill>
                  <a:srgbClr val="FFFF00"/>
                </a:solidFill>
              </a:rPr>
              <a:t>এই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আইন-কানুন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প্রণয়ন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হয়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ইংল্যান্ডেই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r>
              <a:rPr lang="en-US" b="1" dirty="0" err="1" smtClean="0">
                <a:solidFill>
                  <a:srgbClr val="FFFF00"/>
                </a:solidFill>
              </a:rPr>
              <a:t>ফুটবল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আন্তর্জাতিক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err="1" smtClean="0">
                <a:solidFill>
                  <a:srgbClr val="FFFF00"/>
                </a:solidFill>
              </a:rPr>
              <a:t>নিয়ন্ত্রণ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সংস্থার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নাম</a:t>
            </a:r>
            <a:r>
              <a:rPr lang="en-US" b="1" dirty="0" smtClean="0">
                <a:solidFill>
                  <a:srgbClr val="FFFF00"/>
                </a:solidFill>
              </a:rPr>
              <a:t> –FIFA ( </a:t>
            </a:r>
            <a:r>
              <a:rPr lang="en-US" b="1" dirty="0" err="1" smtClean="0">
                <a:solidFill>
                  <a:srgbClr val="FFFF00"/>
                </a:solidFill>
              </a:rPr>
              <a:t>ফেডারেশন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ইন্টারন্যাশনাল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দ্যা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ফুটবল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অ্যাসোসিয়েশন</a:t>
            </a:r>
            <a:r>
              <a:rPr lang="en-US" b="1" dirty="0" smtClean="0">
                <a:solidFill>
                  <a:srgbClr val="FFFF00"/>
                </a:solidFill>
              </a:rPr>
              <a:t> ) </a:t>
            </a:r>
            <a:r>
              <a:rPr lang="en-US" b="1" dirty="0" smtClean="0">
                <a:solidFill>
                  <a:srgbClr val="FFFF00"/>
                </a:solidFill>
              </a:rPr>
              <a:t>। ১৯০৪ </a:t>
            </a:r>
            <a:r>
              <a:rPr lang="en-US" b="1" dirty="0" err="1" smtClean="0">
                <a:solidFill>
                  <a:srgbClr val="FFFF00"/>
                </a:solidFill>
              </a:rPr>
              <a:t>সালের</a:t>
            </a:r>
            <a:r>
              <a:rPr lang="en-US" b="1" dirty="0" smtClean="0">
                <a:solidFill>
                  <a:srgbClr val="FFFF00"/>
                </a:solidFill>
              </a:rPr>
              <a:t> ২১ </a:t>
            </a:r>
            <a:r>
              <a:rPr lang="en-US" b="1" dirty="0" err="1" smtClean="0">
                <a:solidFill>
                  <a:srgbClr val="FFFF00"/>
                </a:solidFill>
              </a:rPr>
              <a:t>মে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প্যারিসে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এই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সংগঠনটি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আত্মপ্রকাশ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করে</a:t>
            </a:r>
            <a:r>
              <a:rPr lang="en-US" b="1" dirty="0" smtClean="0">
                <a:solidFill>
                  <a:srgbClr val="FFFF00"/>
                </a:solidFill>
              </a:rPr>
              <a:t> ।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ard 3"/>
          <p:cNvSpPr/>
          <p:nvPr/>
        </p:nvSpPr>
        <p:spPr>
          <a:xfrm>
            <a:off x="1295400" y="228600"/>
            <a:ext cx="7543800" cy="19812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০১/ </a:t>
            </a:r>
            <a:r>
              <a:rPr lang="en-US" sz="4000" b="1" dirty="0" err="1" smtClean="0">
                <a:solidFill>
                  <a:srgbClr val="FFFF00"/>
                </a:solidFill>
              </a:rPr>
              <a:t>মাঠঃ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ফুটবল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খেলার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আইনের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প্রথমটি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হলো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মাঠ</a:t>
            </a:r>
            <a:r>
              <a:rPr lang="en-US" dirty="0" smtClean="0">
                <a:solidFill>
                  <a:srgbClr val="FFFF00"/>
                </a:solidFill>
              </a:rPr>
              <a:t> । </a:t>
            </a:r>
            <a:r>
              <a:rPr lang="en-US" dirty="0" err="1" smtClean="0">
                <a:solidFill>
                  <a:srgbClr val="FFFF00"/>
                </a:solidFill>
              </a:rPr>
              <a:t>মাঠের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দৈর্ঘ্য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সর্বোচ্চ</a:t>
            </a:r>
            <a:r>
              <a:rPr lang="en-US" dirty="0" smtClean="0">
                <a:solidFill>
                  <a:srgbClr val="FFFF00"/>
                </a:solidFill>
              </a:rPr>
              <a:t> ১৩০ </a:t>
            </a: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সর্বনিম্ন</a:t>
            </a:r>
            <a:r>
              <a:rPr lang="en-US" dirty="0" smtClean="0">
                <a:solidFill>
                  <a:srgbClr val="FFFF00"/>
                </a:solidFill>
              </a:rPr>
              <a:t> ১০০ </a:t>
            </a: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 । </a:t>
            </a:r>
            <a:r>
              <a:rPr lang="en-US" dirty="0" err="1" smtClean="0">
                <a:solidFill>
                  <a:srgbClr val="FFFF00"/>
                </a:solidFill>
              </a:rPr>
              <a:t>প্রস্থ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সর্বোচ্চ</a:t>
            </a:r>
            <a:r>
              <a:rPr lang="en-US" dirty="0" smtClean="0">
                <a:solidFill>
                  <a:srgbClr val="FFFF00"/>
                </a:solidFill>
              </a:rPr>
              <a:t> ১০০ </a:t>
            </a: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 , </a:t>
            </a:r>
            <a:r>
              <a:rPr lang="en-US" dirty="0" err="1" smtClean="0">
                <a:solidFill>
                  <a:srgbClr val="FFFF00"/>
                </a:solidFill>
              </a:rPr>
              <a:t>সর্বনিম্ন</a:t>
            </a:r>
            <a:r>
              <a:rPr lang="en-US" dirty="0" smtClean="0">
                <a:solidFill>
                  <a:srgbClr val="FFFF00"/>
                </a:solidFill>
              </a:rPr>
              <a:t> ৫০ </a:t>
            </a:r>
            <a:r>
              <a:rPr lang="en-US" dirty="0" err="1" smtClean="0">
                <a:solidFill>
                  <a:srgbClr val="FFFF00"/>
                </a:solidFill>
              </a:rPr>
              <a:t>গজ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1447800" y="2514600"/>
            <a:ext cx="7239000" cy="3657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/>
              <a:t>আন্তর্তজাতিক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পর্যায়ে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মাঠের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মাপ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হবে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তিনটি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যথা</a:t>
            </a:r>
            <a:r>
              <a:rPr lang="en-US" sz="2800" b="1" dirty="0" smtClean="0"/>
              <a:t>  </a:t>
            </a:r>
            <a:r>
              <a:rPr lang="en-US" sz="2800" b="1" dirty="0" smtClean="0"/>
              <a:t>–</a:t>
            </a:r>
          </a:p>
          <a:p>
            <a:endParaRPr lang="en-US" dirty="0" smtClean="0"/>
          </a:p>
          <a:p>
            <a:r>
              <a:rPr lang="en-US" dirty="0" smtClean="0"/>
              <a:t>ক-- </a:t>
            </a:r>
            <a:r>
              <a:rPr lang="en-US" dirty="0" err="1" smtClean="0"/>
              <a:t>দৈর্ঘ্য</a:t>
            </a:r>
            <a:r>
              <a:rPr lang="en-US" dirty="0" smtClean="0"/>
              <a:t>- ১২০ </a:t>
            </a:r>
            <a:r>
              <a:rPr lang="en-US" dirty="0" err="1" smtClean="0"/>
              <a:t>গজ</a:t>
            </a:r>
            <a:r>
              <a:rPr lang="en-US" dirty="0" smtClean="0"/>
              <a:t>,   প্রস্থ-৮০ </a:t>
            </a:r>
            <a:r>
              <a:rPr lang="en-US" dirty="0" err="1" smtClean="0"/>
              <a:t>গজ</a:t>
            </a:r>
            <a:endParaRPr lang="en-US" dirty="0" smtClean="0"/>
          </a:p>
          <a:p>
            <a:r>
              <a:rPr lang="en-US" dirty="0" smtClean="0"/>
              <a:t>খ-- </a:t>
            </a:r>
            <a:r>
              <a:rPr lang="en-US" dirty="0" err="1" smtClean="0"/>
              <a:t>দৈর্ঘ্য</a:t>
            </a:r>
            <a:r>
              <a:rPr lang="en-US" dirty="0" smtClean="0"/>
              <a:t>- ১১৫ </a:t>
            </a:r>
            <a:r>
              <a:rPr lang="en-US" dirty="0" err="1" smtClean="0"/>
              <a:t>গজ</a:t>
            </a:r>
            <a:r>
              <a:rPr lang="en-US" dirty="0" smtClean="0"/>
              <a:t>,   প্রস্থ-৭৫ </a:t>
            </a:r>
            <a:r>
              <a:rPr lang="en-US" dirty="0" err="1" smtClean="0"/>
              <a:t>গজ</a:t>
            </a:r>
            <a:endParaRPr lang="en-US" dirty="0" smtClean="0"/>
          </a:p>
          <a:p>
            <a:r>
              <a:rPr lang="en-US" dirty="0" smtClean="0"/>
              <a:t>গ-- </a:t>
            </a:r>
            <a:r>
              <a:rPr lang="en-US" dirty="0" err="1" smtClean="0"/>
              <a:t>দৈর্ঘ্য</a:t>
            </a:r>
            <a:r>
              <a:rPr lang="en-US" dirty="0" smtClean="0"/>
              <a:t>- ১১০ </a:t>
            </a:r>
            <a:r>
              <a:rPr lang="en-US" dirty="0" err="1" smtClean="0"/>
              <a:t>গজ</a:t>
            </a:r>
            <a:r>
              <a:rPr lang="en-US" dirty="0" smtClean="0"/>
              <a:t>,   প্রস্থ-৭০ </a:t>
            </a:r>
            <a:r>
              <a:rPr lang="en-US" dirty="0" err="1" smtClean="0"/>
              <a:t>গজ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erge 4"/>
          <p:cNvSpPr/>
          <p:nvPr/>
        </p:nvSpPr>
        <p:spPr>
          <a:xfrm>
            <a:off x="2209800" y="152400"/>
            <a:ext cx="5791200" cy="2057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০২/ </a:t>
            </a:r>
            <a:r>
              <a:rPr lang="en-US" sz="2800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বলঃ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676400" y="4572000"/>
            <a:ext cx="7162800" cy="2133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গলাকার</a:t>
            </a:r>
            <a:r>
              <a:rPr lang="en-US" dirty="0" smtClean="0"/>
              <a:t>। </a:t>
            </a:r>
            <a:r>
              <a:rPr lang="en-US" dirty="0" err="1" smtClean="0"/>
              <a:t>চামড়া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ঐ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</a:t>
            </a:r>
            <a:r>
              <a:rPr lang="en-US" dirty="0" err="1" smtClean="0"/>
              <a:t>হাওয়া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পরিপূর্ণ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2286000"/>
            <a:ext cx="3048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D:\Momin Contem\New folder (2)\footbal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514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143000" y="3352800"/>
            <a:ext cx="7772400" cy="2895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FFFF00"/>
                </a:solidFill>
              </a:rPr>
              <a:t>একটি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দল</a:t>
            </a:r>
            <a:r>
              <a:rPr lang="en-US" b="1" dirty="0" smtClean="0">
                <a:solidFill>
                  <a:srgbClr val="FFFF00"/>
                </a:solidFill>
              </a:rPr>
              <a:t> ১৮ </a:t>
            </a:r>
            <a:r>
              <a:rPr lang="en-US" b="1" dirty="0" err="1" smtClean="0">
                <a:solidFill>
                  <a:srgbClr val="FFFF00"/>
                </a:solidFill>
              </a:rPr>
              <a:t>জন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খেলোয়াড়ের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সমন্বয়ে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গঠেত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হবে</a:t>
            </a:r>
            <a:r>
              <a:rPr lang="en-US" b="1" dirty="0" smtClean="0">
                <a:solidFill>
                  <a:srgbClr val="FFFF00"/>
                </a:solidFill>
              </a:rPr>
              <a:t> । ১১ </a:t>
            </a:r>
            <a:r>
              <a:rPr lang="en-US" b="1" dirty="0" err="1" smtClean="0">
                <a:solidFill>
                  <a:srgbClr val="FFFF00"/>
                </a:solidFill>
              </a:rPr>
              <a:t>জন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মাঠে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খেলবে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বাকি</a:t>
            </a:r>
            <a:r>
              <a:rPr lang="en-US" b="1" dirty="0" smtClean="0">
                <a:solidFill>
                  <a:srgbClr val="FFFF00"/>
                </a:solidFill>
              </a:rPr>
              <a:t> ০৭ </a:t>
            </a:r>
            <a:r>
              <a:rPr lang="en-US" b="1" dirty="0" err="1" smtClean="0">
                <a:solidFill>
                  <a:srgbClr val="FFFF00"/>
                </a:solidFill>
              </a:rPr>
              <a:t>জন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অতিরিক্ত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খেলোয়াড়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হিসেবে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মাঠের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বাইরে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থাকবে</a:t>
            </a:r>
            <a:r>
              <a:rPr lang="en-US" b="1" dirty="0" smtClean="0">
                <a:solidFill>
                  <a:srgbClr val="FFFF00"/>
                </a:solidFill>
              </a:rPr>
              <a:t> ।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Plaque 4"/>
          <p:cNvSpPr/>
          <p:nvPr/>
        </p:nvSpPr>
        <p:spPr>
          <a:xfrm>
            <a:off x="1828800" y="990600"/>
            <a:ext cx="5638800" cy="14478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০৩/ </a:t>
            </a:r>
            <a:r>
              <a:rPr lang="en-US" sz="4000" b="1" dirty="0" err="1" smtClean="0">
                <a:solidFill>
                  <a:srgbClr val="FFFF00"/>
                </a:solidFill>
              </a:rPr>
              <a:t>খেলোয়াড়ের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সংখ্যঃ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1676400" y="152400"/>
            <a:ext cx="6553200" cy="152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০৪/ </a:t>
            </a:r>
            <a:r>
              <a:rPr lang="en-US" sz="2800" b="1" dirty="0" err="1" smtClean="0">
                <a:solidFill>
                  <a:srgbClr val="FFFF00"/>
                </a:solidFill>
              </a:rPr>
              <a:t>খেলোয়াড়ের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সরঞ্জামঃ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শার্ট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জার্সি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হাফ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প্যান্ট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মোজা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শিনগার্ট</a:t>
            </a:r>
            <a:r>
              <a:rPr lang="en-US" dirty="0" smtClean="0">
                <a:solidFill>
                  <a:srgbClr val="FFFF00"/>
                </a:solidFill>
              </a:rPr>
              <a:t> ও </a:t>
            </a:r>
            <a:r>
              <a:rPr lang="en-US" dirty="0" err="1" smtClean="0">
                <a:solidFill>
                  <a:srgbClr val="FFFF00"/>
                </a:solidFill>
              </a:rPr>
              <a:t>বুট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>
            <a:off x="2362200" y="2133600"/>
            <a:ext cx="5410200" cy="441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০৫/  </a:t>
            </a:r>
            <a:r>
              <a:rPr lang="en-US" sz="2400" b="1" dirty="0" err="1" smtClean="0">
                <a:solidFill>
                  <a:srgbClr val="FFFF00"/>
                </a:solidFill>
              </a:rPr>
              <a:t>রেফারিঃ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খেলা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পরিচালনার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জন্যে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একজন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রেফারি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থাকবে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981200" y="228600"/>
            <a:ext cx="6019800" cy="21336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০৬/  </a:t>
            </a:r>
            <a:r>
              <a:rPr lang="en-US" sz="2000" b="1" dirty="0" err="1" smtClean="0">
                <a:solidFill>
                  <a:srgbClr val="FFFF00"/>
                </a:solidFill>
              </a:rPr>
              <a:t>ডেপুটি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রেফারিঃ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০২ </a:t>
            </a:r>
            <a:r>
              <a:rPr lang="en-US" dirty="0" err="1" smtClean="0">
                <a:solidFill>
                  <a:srgbClr val="FFFF00"/>
                </a:solidFill>
              </a:rPr>
              <a:t>জন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ডেপুটি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রেফারি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থাকবে</a:t>
            </a:r>
            <a:r>
              <a:rPr lang="en-US" dirty="0" smtClean="0">
                <a:solidFill>
                  <a:srgbClr val="FFFF00"/>
                </a:solidFill>
              </a:rPr>
              <a:t> । </a:t>
            </a:r>
            <a:r>
              <a:rPr lang="en-US" dirty="0" err="1" smtClean="0">
                <a:solidFill>
                  <a:srgbClr val="FFFF00"/>
                </a:solidFill>
              </a:rPr>
              <a:t>এছাড়া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মাঠের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বাইরে</a:t>
            </a:r>
            <a:r>
              <a:rPr lang="en-US" dirty="0" smtClean="0">
                <a:solidFill>
                  <a:srgbClr val="FFFF00"/>
                </a:solidFill>
              </a:rPr>
              <a:t>  ১ </a:t>
            </a:r>
            <a:r>
              <a:rPr lang="en-US" dirty="0" err="1" smtClean="0">
                <a:solidFill>
                  <a:srgbClr val="FFFF00"/>
                </a:solidFill>
              </a:rPr>
              <a:t>জন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চতুর্থ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রেফারি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থাকবেন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1219200" y="3048000"/>
            <a:ext cx="7543800" cy="3505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০৭/ </a:t>
            </a:r>
            <a:r>
              <a:rPr lang="en-US" sz="2400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সময়ঃ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আন্তর্জাতিক</a:t>
            </a:r>
            <a:r>
              <a:rPr lang="en-US" dirty="0" smtClean="0">
                <a:solidFill>
                  <a:srgbClr val="FFFF00"/>
                </a:solidFill>
              </a:rPr>
              <a:t> ও </a:t>
            </a:r>
            <a:r>
              <a:rPr lang="en-US" dirty="0" err="1" smtClean="0">
                <a:solidFill>
                  <a:srgbClr val="FFFF00"/>
                </a:solidFill>
              </a:rPr>
              <a:t>জাতীয়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পর্যায়ে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খেলার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সময়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প্রতি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অর্ধে</a:t>
            </a:r>
            <a:r>
              <a:rPr lang="en-US" dirty="0" smtClean="0">
                <a:solidFill>
                  <a:srgbClr val="FFFF00"/>
                </a:solidFill>
              </a:rPr>
              <a:t> ৪৫ </a:t>
            </a:r>
            <a:r>
              <a:rPr lang="en-US" dirty="0" err="1" smtClean="0">
                <a:solidFill>
                  <a:srgbClr val="FFFF00"/>
                </a:solidFill>
              </a:rPr>
              <a:t>মিনিট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মাঝে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বিরতি</a:t>
            </a:r>
            <a:r>
              <a:rPr lang="en-US" dirty="0" smtClean="0">
                <a:solidFill>
                  <a:srgbClr val="FFFF00"/>
                </a:solidFill>
              </a:rPr>
              <a:t> ১৫ </a:t>
            </a:r>
            <a:r>
              <a:rPr lang="en-US" dirty="0" err="1" smtClean="0">
                <a:solidFill>
                  <a:srgbClr val="FFFF00"/>
                </a:solidFill>
              </a:rPr>
              <a:t>মিনিট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381000"/>
            <a:ext cx="6934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০৮/ </a:t>
            </a:r>
            <a:r>
              <a:rPr lang="en-US" sz="2400" b="1" dirty="0" err="1" smtClean="0">
                <a:solidFill>
                  <a:srgbClr val="FF0000"/>
                </a:solidFill>
              </a:rPr>
              <a:t>খেলা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আরম্ভঃ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ফুটবল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খেলা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অফের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মাধ্যমে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শুরু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676400" y="2590800"/>
            <a:ext cx="7239000" cy="2438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3048000"/>
            <a:ext cx="6400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০৯/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খেলার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মধ্যে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বাইরেঃ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গড়িয়ে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শূন্য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সম্পূর্ণভাবে</a:t>
            </a:r>
            <a:r>
              <a:rPr lang="en-US" dirty="0" smtClean="0"/>
              <a:t> </a:t>
            </a:r>
            <a:r>
              <a:rPr lang="en-US" dirty="0" err="1" smtClean="0"/>
              <a:t>গোল</a:t>
            </a:r>
            <a:r>
              <a:rPr lang="en-US" dirty="0" smtClean="0"/>
              <a:t> </a:t>
            </a:r>
            <a:r>
              <a:rPr lang="en-US" dirty="0" err="1" smtClean="0"/>
              <a:t>লাইন</a:t>
            </a:r>
            <a:r>
              <a:rPr lang="en-US" dirty="0" smtClean="0"/>
              <a:t>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টাচলাইন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অতিক্রম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বলকে</a:t>
            </a:r>
            <a:r>
              <a:rPr lang="en-US" dirty="0" smtClean="0"/>
              <a:t> </a:t>
            </a:r>
            <a:r>
              <a:rPr lang="en-US" dirty="0" err="1" smtClean="0"/>
              <a:t>খেলার</a:t>
            </a:r>
            <a:r>
              <a:rPr lang="en-US" dirty="0" smtClean="0"/>
              <a:t>  </a:t>
            </a:r>
            <a:r>
              <a:rPr lang="en-US" dirty="0" err="1" smtClean="0"/>
              <a:t>বাইরে</a:t>
            </a:r>
            <a:r>
              <a:rPr lang="en-US" dirty="0" smtClean="0"/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দাগের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</a:t>
            </a:r>
            <a:r>
              <a:rPr lang="en-US" dirty="0" err="1" smtClean="0"/>
              <a:t>খেলার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গণ্য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219200" y="304800"/>
            <a:ext cx="7772400" cy="1600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5334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১০/ </a:t>
            </a:r>
            <a:r>
              <a:rPr lang="en-US" sz="4000" b="1" dirty="0" err="1" smtClean="0">
                <a:solidFill>
                  <a:srgbClr val="FFFF00"/>
                </a:solidFill>
              </a:rPr>
              <a:t>গোল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হওয়াঃ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2667000" y="1981200"/>
            <a:ext cx="4343400" cy="3657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3429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১১/ </a:t>
            </a:r>
            <a:r>
              <a:rPr lang="en-US" sz="2800" b="1" dirty="0" err="1" smtClean="0">
                <a:solidFill>
                  <a:srgbClr val="FFFF00"/>
                </a:solidFill>
              </a:rPr>
              <a:t>অফ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সাইডঃ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 animBg="1"/>
      <p:bldP spid="4" grpId="1" animBg="1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 ball offsid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"/>
            <a:ext cx="6858000" cy="2667000"/>
          </a:xfrm>
          <a:prstGeom prst="rect">
            <a:avLst/>
          </a:prstGeom>
        </p:spPr>
      </p:pic>
      <p:pic>
        <p:nvPicPr>
          <p:cNvPr id="3" name="Picture 2" descr="foot ball offside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48000"/>
            <a:ext cx="6858000" cy="259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6600" y="59436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অফ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সাইড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381000"/>
            <a:ext cx="3886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429000"/>
            <a:ext cx="5486400" cy="2677656"/>
          </a:xfrm>
          <a:prstGeom prst="rect">
            <a:avLst/>
          </a:prstGeom>
          <a:gradFill>
            <a:gsLst>
              <a:gs pos="6100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মুহাম্মাদ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আঃ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মোমিন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মন্ডল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এম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পি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এড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থুপসারা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সেলিমীয়া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মাদ্রাসা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কালাই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জয়পুরহাট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685800"/>
            <a:ext cx="1828800" cy="1828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7696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457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১২/ </a:t>
            </a:r>
            <a:r>
              <a:rPr lang="en-US" dirty="0" err="1" smtClean="0"/>
              <a:t>ফাউল</a:t>
            </a:r>
            <a:r>
              <a:rPr lang="en-US" dirty="0" smtClean="0"/>
              <a:t> ও </a:t>
            </a:r>
            <a:r>
              <a:rPr lang="en-US" dirty="0" err="1" smtClean="0"/>
              <a:t>অসদ</a:t>
            </a:r>
            <a:r>
              <a:rPr lang="en-US" dirty="0" smtClean="0"/>
              <a:t> </a:t>
            </a:r>
            <a:r>
              <a:rPr lang="en-US" dirty="0" err="1" smtClean="0"/>
              <a:t>আচারণঃ</a:t>
            </a:r>
            <a:r>
              <a:rPr lang="en-US" dirty="0" smtClean="0"/>
              <a:t> </a:t>
            </a:r>
            <a:r>
              <a:rPr lang="en-US" dirty="0" err="1" smtClean="0"/>
              <a:t>ফাউল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অসদ</a:t>
            </a:r>
            <a:r>
              <a:rPr lang="en-US" dirty="0" smtClean="0"/>
              <a:t> </a:t>
            </a:r>
            <a:r>
              <a:rPr lang="en-US" dirty="0" err="1" smtClean="0"/>
              <a:t>আচারণ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কিক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ক &gt; </a:t>
            </a:r>
            <a:r>
              <a:rPr lang="en-US" dirty="0" err="1" smtClean="0"/>
              <a:t>ডাইরেক্ট</a:t>
            </a:r>
            <a:r>
              <a:rPr lang="en-US" dirty="0" smtClean="0"/>
              <a:t> </a:t>
            </a:r>
            <a:r>
              <a:rPr lang="en-US" dirty="0" err="1" smtClean="0"/>
              <a:t>ফ্রি</a:t>
            </a:r>
            <a:r>
              <a:rPr lang="en-US" dirty="0" smtClean="0"/>
              <a:t> </a:t>
            </a:r>
            <a:r>
              <a:rPr lang="en-US" dirty="0" err="1" smtClean="0"/>
              <a:t>কিক</a:t>
            </a:r>
            <a:r>
              <a:rPr lang="en-US" dirty="0" smtClean="0"/>
              <a:t>, খ &gt; </a:t>
            </a:r>
            <a:r>
              <a:rPr lang="en-US" dirty="0" err="1" smtClean="0"/>
              <a:t>ইনডাইরেক্ট</a:t>
            </a:r>
            <a:r>
              <a:rPr lang="en-US" dirty="0" smtClean="0"/>
              <a:t> </a:t>
            </a:r>
            <a:r>
              <a:rPr lang="en-US" dirty="0" err="1" smtClean="0"/>
              <a:t>ফ্রি</a:t>
            </a:r>
            <a:r>
              <a:rPr lang="en-US" dirty="0" smtClean="0"/>
              <a:t> </a:t>
            </a:r>
            <a:r>
              <a:rPr lang="en-US" dirty="0" err="1" smtClean="0"/>
              <a:t>কিক</a:t>
            </a:r>
            <a:r>
              <a:rPr lang="en-US" dirty="0" smtClean="0"/>
              <a:t> ।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smtClean="0"/>
              <a:t>১০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অপরাধের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প্রত্যক্ষ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ডাইরেক্ট</a:t>
            </a:r>
            <a:r>
              <a:rPr lang="en-US" dirty="0" smtClean="0"/>
              <a:t> </a:t>
            </a:r>
            <a:r>
              <a:rPr lang="en-US" dirty="0" err="1" smtClean="0"/>
              <a:t>ফ্রি</a:t>
            </a:r>
            <a:r>
              <a:rPr lang="en-US" dirty="0" smtClean="0"/>
              <a:t> </a:t>
            </a:r>
            <a:r>
              <a:rPr lang="en-US" dirty="0" err="1" smtClean="0"/>
              <a:t>কিক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---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2057400"/>
            <a:ext cx="76962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687094" y="1866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22098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লাথি</a:t>
            </a:r>
            <a:r>
              <a:rPr lang="en-US" dirty="0" smtClean="0"/>
              <a:t> </a:t>
            </a:r>
            <a:r>
              <a:rPr lang="en-US" dirty="0" err="1" smtClean="0"/>
              <a:t>মারা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লাথি</a:t>
            </a:r>
            <a:r>
              <a:rPr lang="en-US" dirty="0" smtClean="0"/>
              <a:t> </a:t>
            </a:r>
            <a:r>
              <a:rPr lang="en-US" dirty="0" err="1" smtClean="0"/>
              <a:t>মারার</a:t>
            </a:r>
            <a:r>
              <a:rPr lang="en-US" dirty="0" smtClean="0"/>
              <a:t> </a:t>
            </a:r>
            <a:r>
              <a:rPr lang="en-US" dirty="0" err="1" smtClean="0"/>
              <a:t>চেষ্টা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ল্যাং</a:t>
            </a:r>
            <a:r>
              <a:rPr lang="en-US" dirty="0" smtClean="0"/>
              <a:t> </a:t>
            </a:r>
            <a:r>
              <a:rPr lang="en-US" dirty="0" err="1" smtClean="0"/>
              <a:t>মারা</a:t>
            </a:r>
            <a:r>
              <a:rPr lang="en-US" dirty="0" smtClean="0"/>
              <a:t> 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লাফানো</a:t>
            </a:r>
            <a:r>
              <a:rPr lang="en-US" dirty="0" smtClean="0"/>
              <a:t> 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আক্রমন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smtClean="0"/>
              <a:t>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আঘাত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আঘাত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চেষ্টা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ধাক্কা</a:t>
            </a:r>
            <a:r>
              <a:rPr lang="en-US" dirty="0" smtClean="0"/>
              <a:t> </a:t>
            </a:r>
            <a:r>
              <a:rPr lang="en-US" dirty="0" err="1" smtClean="0"/>
              <a:t>মারা</a:t>
            </a:r>
            <a:r>
              <a:rPr lang="en-US" dirty="0" smtClean="0"/>
              <a:t>।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খেলার</a:t>
            </a:r>
            <a:r>
              <a:rPr lang="en-US" dirty="0" smtClean="0"/>
              <a:t> </a:t>
            </a:r>
            <a:r>
              <a:rPr lang="en-US" dirty="0" err="1" smtClean="0"/>
              <a:t>পূর্বে</a:t>
            </a:r>
            <a:r>
              <a:rPr lang="en-US" dirty="0" smtClean="0"/>
              <a:t> </a:t>
            </a:r>
            <a:r>
              <a:rPr lang="en-US" dirty="0" err="1" smtClean="0"/>
              <a:t>বিপক্ষের</a:t>
            </a:r>
            <a:r>
              <a:rPr lang="en-US" dirty="0" smtClean="0"/>
              <a:t> </a:t>
            </a:r>
            <a:r>
              <a:rPr lang="en-US" dirty="0" err="1" smtClean="0"/>
              <a:t>খেলোয়াড়ের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সংঘর্ষ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।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বিপক্ষ</a:t>
            </a:r>
            <a:r>
              <a:rPr lang="en-US" dirty="0" smtClean="0"/>
              <a:t> </a:t>
            </a:r>
            <a:r>
              <a:rPr lang="en-US" dirty="0" err="1" smtClean="0"/>
              <a:t>খেলোয়াড়কে</a:t>
            </a:r>
            <a:r>
              <a:rPr lang="en-US" dirty="0" smtClean="0"/>
              <a:t> </a:t>
            </a:r>
            <a:r>
              <a:rPr lang="en-US" dirty="0" err="1" smtClean="0"/>
              <a:t>থুতু</a:t>
            </a:r>
            <a:r>
              <a:rPr lang="en-US" dirty="0" smtClean="0"/>
              <a:t> </a:t>
            </a:r>
            <a:r>
              <a:rPr lang="en-US" dirty="0" err="1" smtClean="0"/>
              <a:t>মারা</a:t>
            </a:r>
            <a:r>
              <a:rPr lang="en-US" dirty="0" smtClean="0"/>
              <a:t> ।</a:t>
            </a: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ইচ্ছাকৃতভাবে</a:t>
            </a:r>
            <a:r>
              <a:rPr lang="en-US" dirty="0" smtClean="0"/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, </a:t>
            </a:r>
            <a:r>
              <a:rPr lang="en-US" dirty="0" err="1" smtClean="0"/>
              <a:t>বহন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</a:t>
            </a:r>
            <a:r>
              <a:rPr lang="en-US" dirty="0" err="1" smtClean="0"/>
              <a:t>আঘাত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সামনে</a:t>
            </a:r>
            <a:r>
              <a:rPr lang="en-US" dirty="0" smtClean="0"/>
              <a:t> </a:t>
            </a:r>
            <a:r>
              <a:rPr lang="en-US" dirty="0" err="1" smtClean="0"/>
              <a:t>চালিত</a:t>
            </a:r>
            <a:r>
              <a:rPr lang="en-US" dirty="0" smtClean="0"/>
              <a:t> </a:t>
            </a:r>
            <a:r>
              <a:rPr lang="en-US" dirty="0" err="1" smtClean="0"/>
              <a:t>করা।গোল</a:t>
            </a:r>
            <a:r>
              <a:rPr lang="en-US" dirty="0" smtClean="0"/>
              <a:t> </a:t>
            </a:r>
            <a:r>
              <a:rPr lang="en-US" dirty="0" err="1" smtClean="0"/>
              <a:t>কিপারের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নিয়ম</a:t>
            </a:r>
            <a:r>
              <a:rPr lang="en-US" dirty="0" smtClean="0"/>
              <a:t> </a:t>
            </a:r>
            <a:r>
              <a:rPr lang="en-US" dirty="0" err="1" smtClean="0"/>
              <a:t>পেনাল্টি</a:t>
            </a:r>
            <a:r>
              <a:rPr lang="en-US" dirty="0" smtClean="0"/>
              <a:t> </a:t>
            </a:r>
            <a:r>
              <a:rPr lang="en-US" dirty="0" err="1" smtClean="0"/>
              <a:t>এরিয়ার</a:t>
            </a:r>
            <a:r>
              <a:rPr lang="en-US" dirty="0" smtClean="0"/>
              <a:t> </a:t>
            </a:r>
            <a:r>
              <a:rPr lang="en-US" dirty="0" err="1" smtClean="0"/>
              <a:t>ভিতর</a:t>
            </a:r>
            <a:r>
              <a:rPr lang="en-US" dirty="0" smtClean="0"/>
              <a:t> </a:t>
            </a:r>
            <a:r>
              <a:rPr lang="en-US" dirty="0" err="1" smtClean="0"/>
              <a:t>প্রযোজ্য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smtClean="0"/>
              <a:t>।</a:t>
            </a:r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 animBg="1"/>
      <p:bldP spid="4" grpId="1" animBg="1"/>
      <p:bldP spid="7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09600"/>
            <a:ext cx="754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514600"/>
            <a:ext cx="6705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1600" y="4648200"/>
            <a:ext cx="678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5867400"/>
            <a:ext cx="678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3505200"/>
            <a:ext cx="670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762000"/>
            <a:ext cx="731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১৩/ </a:t>
            </a:r>
            <a:r>
              <a:rPr lang="en-US" sz="3200" b="1" dirty="0" err="1" smtClean="0">
                <a:solidFill>
                  <a:srgbClr val="C00000"/>
                </a:solidFill>
              </a:rPr>
              <a:t>ফ্রি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কিকঃ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যে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কিকে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সরাসরি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গোল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হয়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তাকে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প্রত্যক্ষ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ফ্রি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কিক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বলে</a:t>
            </a:r>
            <a:r>
              <a:rPr lang="en-US" b="1" dirty="0" smtClean="0">
                <a:solidFill>
                  <a:srgbClr val="C00000"/>
                </a:solidFill>
              </a:rPr>
              <a:t>। </a:t>
            </a:r>
            <a:r>
              <a:rPr lang="en-US" b="1" dirty="0" err="1" smtClean="0">
                <a:solidFill>
                  <a:srgbClr val="C00000"/>
                </a:solidFill>
              </a:rPr>
              <a:t>যে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কিকে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সরাসরি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গোল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হয়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না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তাকে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পরোক্ষ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ফ্রি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কিক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বলে</a:t>
            </a:r>
            <a:r>
              <a:rPr lang="en-US" b="1" dirty="0" smtClean="0">
                <a:solidFill>
                  <a:srgbClr val="C00000"/>
                </a:solidFill>
              </a:rPr>
              <a:t>।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514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১৪/ </a:t>
            </a:r>
            <a:r>
              <a:rPr lang="en-US" sz="3200" b="1" dirty="0" err="1" smtClean="0">
                <a:solidFill>
                  <a:srgbClr val="C00000"/>
                </a:solidFill>
              </a:rPr>
              <a:t>পেনাল্টি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কিকঃ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3733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১৫/ </a:t>
            </a:r>
            <a:r>
              <a:rPr lang="en-US" sz="3600" b="1" dirty="0" err="1" smtClean="0">
                <a:solidFill>
                  <a:srgbClr val="C00000"/>
                </a:solidFill>
              </a:rPr>
              <a:t>থ্রোয়িং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4724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১৬/ </a:t>
            </a:r>
            <a:r>
              <a:rPr lang="en-US" sz="3200" b="1" dirty="0" err="1" smtClean="0">
                <a:solidFill>
                  <a:srgbClr val="C00000"/>
                </a:solidFill>
              </a:rPr>
              <a:t>গোল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কিকঃ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5943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১৭/ </a:t>
            </a:r>
            <a:r>
              <a:rPr lang="en-US" sz="3200" b="1" dirty="0" err="1" smtClean="0">
                <a:solidFill>
                  <a:srgbClr val="C00000"/>
                </a:solidFill>
              </a:rPr>
              <a:t>কর্নার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কিকঃ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09600"/>
            <a:ext cx="5867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3581400"/>
            <a:ext cx="6477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9906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</a:rPr>
              <a:t>একক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কাজঃ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191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FIFA  - </a:t>
            </a:r>
            <a:r>
              <a:rPr lang="en-US" sz="2400" b="1" dirty="0" err="1" smtClean="0">
                <a:solidFill>
                  <a:srgbClr val="C00000"/>
                </a:solidFill>
              </a:rPr>
              <a:t>কি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এবং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কত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সালে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আত্মপ্রকাশ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করে</a:t>
            </a:r>
            <a:r>
              <a:rPr lang="en-US" sz="2400" b="1" dirty="0" smtClean="0">
                <a:solidFill>
                  <a:srgbClr val="C00000"/>
                </a:solidFill>
              </a:rPr>
              <a:t> ?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33400"/>
            <a:ext cx="5562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762000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 smtClean="0">
                <a:solidFill>
                  <a:srgbClr val="C00000"/>
                </a:solidFill>
              </a:rPr>
              <a:t>মূল্যায়নঃ</a:t>
            </a:r>
            <a:endParaRPr lang="en-US" sz="4400" b="1" i="1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2438400"/>
            <a:ext cx="7010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8956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ফুটবল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খেলার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আইন</a:t>
            </a:r>
            <a:r>
              <a:rPr lang="en-US" sz="3200" b="1" dirty="0" smtClean="0">
                <a:solidFill>
                  <a:srgbClr val="C00000"/>
                </a:solidFill>
              </a:rPr>
              <a:t> –</a:t>
            </a:r>
            <a:r>
              <a:rPr lang="en-US" sz="3200" b="1" dirty="0" err="1" smtClean="0">
                <a:solidFill>
                  <a:srgbClr val="C00000"/>
                </a:solidFill>
              </a:rPr>
              <a:t>কানুন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কয়টি</a:t>
            </a:r>
            <a:r>
              <a:rPr lang="en-US" sz="3200" b="1" dirty="0" smtClean="0">
                <a:solidFill>
                  <a:srgbClr val="C00000"/>
                </a:solidFill>
              </a:rPr>
              <a:t> 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ক)  ১৫  </a:t>
            </a:r>
            <a:r>
              <a:rPr lang="en-US" b="1" dirty="0" err="1" smtClean="0">
                <a:solidFill>
                  <a:srgbClr val="C00000"/>
                </a:solidFill>
              </a:rPr>
              <a:t>টি</a:t>
            </a: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   খ)  ১৬ </a:t>
            </a:r>
            <a:r>
              <a:rPr lang="en-US" b="1" dirty="0" err="1" smtClean="0">
                <a:solidFill>
                  <a:srgbClr val="C00000"/>
                </a:solidFill>
              </a:rPr>
              <a:t>টি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গ)   ১০  </a:t>
            </a:r>
            <a:r>
              <a:rPr lang="en-US" b="1" dirty="0" err="1" smtClean="0">
                <a:solidFill>
                  <a:srgbClr val="C00000"/>
                </a:solidFill>
              </a:rPr>
              <a:t>টি</a:t>
            </a: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    ঘ)  ১৭ </a:t>
            </a:r>
            <a:r>
              <a:rPr lang="en-US" b="1" dirty="0" err="1" smtClean="0">
                <a:solidFill>
                  <a:srgbClr val="C00000"/>
                </a:solidFill>
              </a:rPr>
              <a:t>টি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5943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                                    </a:t>
            </a:r>
            <a:r>
              <a:rPr lang="en-US" b="1" dirty="0" err="1" smtClean="0">
                <a:solidFill>
                  <a:srgbClr val="C00000"/>
                </a:solidFill>
              </a:rPr>
              <a:t>উত্তরঃ</a:t>
            </a:r>
            <a:r>
              <a:rPr lang="en-US" b="1" dirty="0" smtClean="0">
                <a:solidFill>
                  <a:srgbClr val="C00000"/>
                </a:solidFill>
              </a:rPr>
              <a:t>   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C00000"/>
                </a:solidFill>
              </a:rPr>
              <a:t>    ঘ) ১৭ </a:t>
            </a:r>
            <a:r>
              <a:rPr lang="en-US" b="1" dirty="0" err="1" smtClean="0">
                <a:solidFill>
                  <a:srgbClr val="C00000"/>
                </a:solidFill>
              </a:rPr>
              <a:t>টি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 animBg="1"/>
      <p:bldP spid="4" grpId="1" animBg="1"/>
      <p:bldP spid="5" grpId="0"/>
      <p:bldP spid="5" grpId="1"/>
      <p:bldP spid="7" grpId="0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s-yel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8026400" cy="655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676400" y="19050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B0F0"/>
                </a:solidFill>
              </a:rPr>
              <a:t>ধন্যবাদ</a:t>
            </a:r>
            <a:r>
              <a:rPr lang="en-US" sz="9600" b="1" dirty="0" smtClean="0">
                <a:solidFill>
                  <a:srgbClr val="00B0F0"/>
                </a:solidFill>
              </a:rPr>
              <a:t> </a:t>
            </a:r>
            <a:endParaRPr lang="en-US" sz="9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381000"/>
            <a:ext cx="4419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76400" y="2667000"/>
            <a:ext cx="7086600" cy="3289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৯ম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স্বাস্থ্য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৮ম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১ 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মিনিট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০২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/০৫/২০১৮</a:t>
            </a:r>
            <a:endParaRPr lang="bn-I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</a:rPr>
              <a:t>এসো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কিছু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ছবি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দেখি</a:t>
            </a:r>
            <a:r>
              <a:rPr lang="en-US" sz="2400" b="1" dirty="0" smtClean="0">
                <a:solidFill>
                  <a:srgbClr val="FF0000"/>
                </a:solidFill>
              </a:rPr>
              <a:t> ।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D:\Momin Contem\New folder (2)\football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90600"/>
            <a:ext cx="6934200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5943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ফুটবল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খেলা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Momin Contem\New folder (2)\footbal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7239000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57600" y="60198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ফুটবল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খেলা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Momin Contem\New folder (2)\football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"/>
            <a:ext cx="6553200" cy="4953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581400" y="5791200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ফুটবল</a:t>
            </a:r>
            <a:r>
              <a:rPr lang="en-US" sz="2800" dirty="0" smtClean="0"/>
              <a:t> </a:t>
            </a:r>
            <a:r>
              <a:rPr lang="en-US" sz="2800" dirty="0" err="1" smtClean="0"/>
              <a:t>খেলা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omin Contem\New folder (2)\football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"/>
            <a:ext cx="5410200" cy="4038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038600" y="502920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ফুটবল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5943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ফুটবল</a:t>
            </a:r>
            <a:endParaRPr lang="en-US" sz="3200" b="1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219200" y="-152400"/>
            <a:ext cx="7696200" cy="56388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D:\Momin Contem\New folder (2)\footbal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609600"/>
            <a:ext cx="4043362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57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আজকের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পাঠঃ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1295400"/>
            <a:ext cx="11430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581400"/>
            <a:ext cx="4648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US" sz="8000" dirty="0" err="1" smtClean="0"/>
              <a:t>ফুটবল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5" grpId="1" animBg="1"/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637</Words>
  <Application>Microsoft Office PowerPoint</Application>
  <PresentationFormat>On-screen Show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145</cp:revision>
  <dcterms:created xsi:type="dcterms:W3CDTF">2018-05-02T09:14:54Z</dcterms:created>
  <dcterms:modified xsi:type="dcterms:W3CDTF">2018-05-02T17:06:33Z</dcterms:modified>
</cp:coreProperties>
</file>